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1"/>
  </p:notesMasterIdLst>
  <p:sldIdLst>
    <p:sldId id="260" r:id="rId2"/>
    <p:sldId id="277" r:id="rId3"/>
    <p:sldId id="261" r:id="rId4"/>
    <p:sldId id="262" r:id="rId5"/>
    <p:sldId id="263" r:id="rId6"/>
    <p:sldId id="280" r:id="rId7"/>
    <p:sldId id="265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78" r:id="rId18"/>
    <p:sldId id="279" r:id="rId19"/>
    <p:sldId id="276" r:id="rId20"/>
  </p:sldIdLst>
  <p:sldSz cx="9144000" cy="5143500" type="screen16x9"/>
  <p:notesSz cx="51435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454" autoAdjust="0"/>
  </p:normalViewPr>
  <p:slideViewPr>
    <p:cSldViewPr snapToGrid="0" snapToObjects="1">
      <p:cViewPr varScale="1">
        <p:scale>
          <a:sx n="147" d="100"/>
          <a:sy n="147" d="100"/>
        </p:scale>
        <p:origin x="-5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484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3B7E8C-7EC9-ACBA-4492-4622CD6E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A9F8078-D06D-66E7-7DE3-64A9B74E7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06B2B6E-98F8-7979-6520-189668629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06F540-8BFA-7C03-D5EE-60F5EE7F4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907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D91924-1420-07AD-812B-871A6A41B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70CBF5A-568F-5DC7-7BBF-10FBA50E3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885B563-5579-1B71-989F-CC90AC32D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D9B3C9-349C-FC7C-690B-64222C3FB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614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D5F8DC-3B77-4CE9-C9F6-99AB10B0C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0B3C1BD-C4F8-E564-57FE-54AE0B2AF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26DF142-31D9-EFEC-1E20-4C24C3BF0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24420E-7084-3F63-3BBA-AFC3BE8E97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39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FF9FEB-9329-3B4A-2A0D-1F42DBC49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2CB565C-3BE8-AC13-5639-BD401B27E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B70C054-3D0B-9A98-40E5-572682B3E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D7EBBD-7EBA-1C3E-42BF-44789951A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71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89A13E-1BB3-232A-B979-48D47F73C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7678D75-3BA5-000D-D025-CE213469F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917D21-2A21-A921-BB80-4F0B86B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55DAF8-0F45-D858-4B6B-BD84D843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E541C1-5D90-062D-03AD-A63D8CFB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6117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3E211-F3C7-279E-C144-1DE7C61B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019938-9798-BC28-4FD3-8A57F4C1C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5A9BE0-52C3-B667-9613-3942D8C3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674491-1546-15F4-A450-EE05E33F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474C16-CFF7-4C72-BD98-761BA184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8646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94EAC4-610F-9065-3F4B-0B6E2DC6E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43D822-76FB-8788-48B6-C0C63EA3E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61EDD5-38D3-56FD-25CF-C47A02E5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F4D266-E9C1-5EFF-5D6A-2FBFB197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7B91EF-A5F5-02D6-6DBB-299573F2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4816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732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C06B33-0B45-39B1-7F71-2DC9C7A7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EDAB52-4648-23E9-CF83-B2E44EEED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8FEC27-7E21-12B6-0B80-4A13CB01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0EABC4-ECE7-A96D-2F77-B071F219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C97142-E933-CA8A-F40E-0340A0AB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5540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7042F0-853C-B488-4150-C8C01E7E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B7942D-5F65-6D79-10C9-3C44500C3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8B7686-FA48-0265-52BB-E4F0FF7F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76941-EF4C-D1CB-3DA7-FF92B160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63E8-CC90-1366-A2C6-38BEDF61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3251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D50F82-48A3-364C-E599-283314F3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6E37F8-BCE7-1FC7-3176-A073586A3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732B5C-D8C9-4DBC-20F9-588D51FFE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B680C1-BCB2-F6EC-683A-7BA7302F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499C7A-58B0-D62F-3553-1E7BCF8D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921ADD-C07A-5203-97C8-049A81D5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7920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AB0CD-15BC-A028-5A9C-5AD98432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470FF4-43F7-3660-CD18-7F7496F03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5FC06D-144A-A275-131A-AA3902550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52E6EAD-AE32-C672-394E-60E23D85A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9F6F98C-57B0-7FCE-C0A8-ED420B482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BA1A073-963E-4D75-F434-CFF0EC19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C24D6FC-8169-F732-AB7D-3F61CB4A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13096E4-AC6D-806A-6FE3-8D653408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4380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CC5866-A917-6D60-232A-8086FFA8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ACE4FD6-CFBD-D136-34EE-54CE5659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4A0ABCA-3DFC-0090-A69F-650490A6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15ADB0B-D54B-5991-A856-B00D8DD1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9394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5BB017-2DC1-0590-60AE-4FF22DA1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AA6CC28-DC37-6A85-2847-D401AE46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D3E55B9-C05B-10CF-481B-119044C1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2373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C1D35A-E9CD-E9D7-DC2C-0AEFE139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D2C093-7060-61F9-B455-E4B4D408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7474BB-B7D4-B24C-8938-D032BE600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B3EF8D-05CA-398B-BD45-D04F054F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9DA6B5E-80DD-3401-7B12-5BA83789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099676-7556-9014-A2F7-72333210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4906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FB853-A853-D31B-1B5D-DFC3557A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5A189FE-2A01-93AE-AD0B-475E09C7B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D6165D-7AF3-F457-666D-BCAB3D0FD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9DAF4D-1827-1AAE-66FD-E0F85C39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85EA9A-E72E-C6BD-E1B0-7BB48C43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45F51F-9718-B62B-4039-25877DAC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8209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289DC0-E0AA-AA0A-E14D-85EE886B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F0408F-2135-8DF1-F794-2F5C35D6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10B78C-9F28-F3E7-37EE-3DB8F3732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B26B4-EC60-4CF9-B708-2D9DBDA68A9C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3FC4AC-CD4B-7499-DCC1-C301D0825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81C771-4DAA-1C85-E7C7-270304F06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8E90-6EBB-4B97-95DC-4AFDEBB26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77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1330" y="345287"/>
            <a:ext cx="1536841" cy="140120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98171" y="970698"/>
            <a:ext cx="6749143" cy="155157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2000"/>
              </a:lnSpc>
              <a:spcBef>
                <a:spcPts val="375"/>
              </a:spcBef>
            </a:pP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Что меняется в охране труда с 1 сентября 2025 г.: обзор главных изменений</a:t>
            </a:r>
            <a:endParaRPr lang="en-US" sz="32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AC2532-7511-2322-B9E5-A14D6139D7A9}"/>
              </a:ext>
            </a:extLst>
          </p:cNvPr>
          <p:cNvSpPr txBox="1"/>
          <p:nvPr/>
        </p:nvSpPr>
        <p:spPr>
          <a:xfrm>
            <a:off x="3599543" y="4172802"/>
            <a:ext cx="5733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ООО «Центр профессионального роста»,</a:t>
            </a:r>
          </a:p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г. Белореченск, ул. Ленина, д. 86Л, 3 этаж, оф.2 </a:t>
            </a:r>
          </a:p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Тел. +7 989-290-39-17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1600" y="742950"/>
            <a:ext cx="6426200" cy="82945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порядок определения степени тяжести вреда здоровью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37642"/>
            <a:ext cx="6972300" cy="26629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6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Приказом Минздрава от 08.04.2025 № 172н обновили порядок определения степени тяжести вреда </a:t>
            </a:r>
            <a:r>
              <a:rPr lang="en-US" sz="160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здоровью</a:t>
            </a:r>
            <a:r>
              <a:rPr lang="en-US" sz="16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600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endParaRPr lang="ru-RU" sz="1600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6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частности, изменили медицинские критерии определения степени тяжести вреда здоровью и таблицу процентов стойкой утраты общей трудоспособности в результате различных травм, отравлений ‎и воздействия внешних причин. </a:t>
            </a:r>
            <a:endParaRPr lang="ru-RU" sz="1600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endParaRPr lang="ru-RU" sz="1600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60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</a:t>
            </a:r>
            <a:r>
              <a:rPr lang="en-US" sz="16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внесены уточнения в методику оценки последствий травм для более точной диагностики и классификации вреда здоровью. 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24105" y="291259"/>
            <a:ext cx="7975600" cy="125059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процедура направления </a:t>
            </a: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водителей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250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внеочередное </a:t>
            </a: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250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медосвидетельствование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067145" y="1440258"/>
            <a:ext cx="5905500" cy="363945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ru-RU" sz="1400" dirty="0"/>
              <a:t>Приказом Минздрава от 09.04.2025 № 173н утвердили новый порядок направления водителей на внеочередное обязательное медицинское освидетельствование. </a:t>
            </a:r>
          </a:p>
          <a:p>
            <a:r>
              <a:rPr lang="ru-RU" sz="1400" dirty="0"/>
              <a:t>Так, если при плановом осмотре у водителя заподозрят заболевание, которое мешает управлению ТС, врачебная комиссия приостановит действие его медицинской справки. </a:t>
            </a:r>
          </a:p>
          <a:p>
            <a:r>
              <a:rPr lang="ru-RU" sz="1400" dirty="0"/>
              <a:t>Это решение зафиксируют протоколом с указанием даты, диагноза и состава комиссии. </a:t>
            </a:r>
          </a:p>
          <a:p>
            <a:r>
              <a:rPr lang="ru-RU" sz="1400" dirty="0"/>
              <a:t>После водителя направят на дообследование или лечение. </a:t>
            </a:r>
          </a:p>
          <a:p>
            <a:r>
              <a:rPr lang="ru-RU" sz="1400" dirty="0"/>
              <a:t>Если противопоказание подтвердится, его направят на повторное медосвидетельствование в лицензированную клинику. </a:t>
            </a:r>
          </a:p>
          <a:p>
            <a:r>
              <a:rPr lang="ru-RU" sz="1400" dirty="0"/>
              <a:t>При подтверждении — справку аннулируют и выдадут новую с запретом на вождение. </a:t>
            </a:r>
          </a:p>
          <a:p>
            <a:r>
              <a:rPr lang="ru-RU" sz="1400" dirty="0"/>
              <a:t>Если диагноз не подтвердится, документ восстановят.</a:t>
            </a:r>
          </a:p>
          <a:p>
            <a:r>
              <a:rPr lang="ru-RU" sz="1400" dirty="0"/>
              <a:t>Медорганизация должна будет в течение 3 рабочих дней сообщить в ГИБДД о приостановке, аннулировании или восстановлении заключения.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B0C6E3-8EA5-3EBD-BA0A-17DD9B822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960" y="0"/>
            <a:ext cx="312410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164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0500" y="181864"/>
            <a:ext cx="8610600" cy="88075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требования к размещению и хранению </a:t>
            </a: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аптечек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250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отраслей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96850" y="991479"/>
            <a:ext cx="8750300" cy="407034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ru-RU" dirty="0"/>
              <a:t>Утвердили новые требования к размещению, хранению и использованию аптечек в разных отраслях: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Приказом Минтранса от 10.12.2024 № 436 утвердили требования к аптечкам для оказания первой помощи с применением медизделий на ж/д, морском, речном вокзалах, аэровокзалах, автовокзалах, железнодорожных станциях и автостанциях. </a:t>
            </a:r>
          </a:p>
          <a:p>
            <a:r>
              <a:rPr lang="ru-RU" dirty="0"/>
              <a:t>     Аптечки, в частности, нужно размещать в местах массового пребывания людей.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Приказом Минэкономразвития от 01.11.2024 № 689 утвердили требования к размещению, хранению и использованию аптечки для оказания первой помощи инструктором-проводником при прохождении туристских маршрутов, требующих специального сопровождения.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Приказом Минздрава от 14.04.2025 № 209н утвердили комплектацию укладки для оказания первой помощи  НАСФ и НФГО (нештатные формирования)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65760"/>
            <a:ext cx="7913914" cy="51090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Правила противопожарного режима </a:t>
            </a:r>
            <a:endParaRPr lang="en-US" sz="1500" b="1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676186"/>
            <a:ext cx="7913914" cy="257076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4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 сентября 2025 года действуют новые Правила противопожарного режима (постановление Правительства от 03.02.2025 № 90). Изменений много, но большая часть из них формальные. Однако, есть несколько важных новшеств, которые надо учесть работодателям и ответственным за ПБ в организациях. 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1400" y="228600"/>
            <a:ext cx="7861300" cy="51090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и требования в области пожарной безопасности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09599" y="800896"/>
            <a:ext cx="7982857" cy="428578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Запретили курить в местах погрузочно-разгрузочных работ с пожароопасными веществами.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Запретили закрывать и как-то ухудшать видимость планов эвакуации людей при пожаре. Ранее запрет распространялся только на световые оповещатели, которое обозначают эвакуационные выходы, и эвакуационные знаки пожарной безопасности.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Уточнили, какие системы противопожарной защиты нужно проверять каждый год, если их эксплуатируют сверх срока службы. В списке, в частности, системы пожарной сигнализации, технические средства противодымной вентиляции, автоматические установки пожаротушения.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Обязали владельцев объекта ежегодно проводить испытания систем пожарной сигнализации, оповещения и управления эвакуацией людей, технических средств. Данные о проверках надо вносить в журнал эксплуатации систем противопожарной защиты.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 Разрешили отключать отдельные линии системы противопожарной защиты или переводить их с автоматического пуска на ручной в помещениях, в которых проводят строительные или отделочные работы.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Потребовали, чтобы работодатели в обязательном порядке проверяли срок годности СИЗ органов дыхания и зрения.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Обязали запирать на замок пристройки и шкафы для хранения газовых баллонов, оснащать их жалюзи для вентиляции, а также предусмотреть на них предупреждающие надписи «Огнеопасно. Газ».</a:t>
            </a:r>
          </a:p>
          <a:p>
            <a:r>
              <a:rPr lang="ru-RU" sz="14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914400"/>
            <a:ext cx="4572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по пожарной безопасности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828800"/>
            <a:ext cx="45720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 сентября обучать работников мерам пожарной безопасности надо по новым правилам (приказ МЧС от 16.12.2024 № 1120). Требования по обучению противопожарной защите должны соблюдать ИП и физлица, у которых есть объекты защиты. Это значит, что проводить обучение мерам ПБ теперь обязаны все работодатели, а не только юрлица. Невыполнение требований по обучению может повлечь за собой административную ответственность. 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74056" y="457200"/>
            <a:ext cx="7474857" cy="51090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порядок обучения по пожарной безопасности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" y="968109"/>
            <a:ext cx="8969828" cy="36086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ru-RU" dirty="0"/>
              <a:t> С 1 сентября обучать работников мерам пожарной безопасности надо по новым правилам (приказ МЧС от 16.12.2024 № 1120). </a:t>
            </a:r>
          </a:p>
          <a:p>
            <a:pPr algn="ctr"/>
            <a:r>
              <a:rPr lang="ru-RU" dirty="0"/>
              <a:t>Основные изменения: </a:t>
            </a:r>
          </a:p>
          <a:p>
            <a:endParaRPr lang="ru-RU" sz="1400" dirty="0"/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Утверждать и согласовывать программы противопожарных инструктажей могут ИП-собственники имущества. </a:t>
            </a:r>
          </a:p>
          <a:p>
            <a:endParaRPr lang="ru-RU" sz="1400" dirty="0"/>
          </a:p>
          <a:p>
            <a:r>
              <a:rPr lang="ru-RU" sz="1400" dirty="0"/>
              <a:t>Работодателям надо разработать положения об обучении работников подрядных организаций, командированных в организацию, практикантов и стажёров, а также сотрудников охранных предприятий на объекте, если они есть.</a:t>
            </a:r>
          </a:p>
          <a:p>
            <a:endParaRPr lang="ru-RU" sz="1400" dirty="0"/>
          </a:p>
          <a:p>
            <a:r>
              <a:rPr lang="ru-RU" sz="1400" dirty="0"/>
              <a:t> В положении надо указать четкий порядок и сроки обучения по программам.</a:t>
            </a:r>
          </a:p>
          <a:p>
            <a:endParaRPr lang="ru-RU" sz="1400" dirty="0"/>
          </a:p>
          <a:p>
            <a:r>
              <a:rPr lang="ru-RU" sz="1400" dirty="0"/>
              <a:t> При этом в ЛНА надо предусмотреть возможность обучать по ПБ дистанционно.</a:t>
            </a:r>
          </a:p>
          <a:p>
            <a:endParaRPr lang="ru-RU" sz="1400" dirty="0"/>
          </a:p>
          <a:p>
            <a:r>
              <a:rPr lang="ru-RU" sz="1400" dirty="0"/>
              <a:t> Согласовывать программы противопожарных инструктажей с органами пожарного надзора не нужно.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3B8A5A-72F9-EC1A-A001-D96E62619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xmlns="" id="{F5781B83-2396-4AA3-E84F-AF54256CF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xmlns="" id="{89C6ECF9-FAD5-975E-FF92-CB359F573736}"/>
              </a:ext>
            </a:extLst>
          </p:cNvPr>
          <p:cNvSpPr txBox="1"/>
          <p:nvPr/>
        </p:nvSpPr>
        <p:spPr>
          <a:xfrm>
            <a:off x="1074056" y="457200"/>
            <a:ext cx="7474857" cy="51090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порядок обучения по пожарной безопасности </a:t>
            </a:r>
            <a:endParaRPr lang="en-US" sz="15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xmlns="" id="{95924C0C-937C-3193-EB14-B7525A26694F}"/>
              </a:ext>
            </a:extLst>
          </p:cNvPr>
          <p:cNvSpPr txBox="1"/>
          <p:nvPr/>
        </p:nvSpPr>
        <p:spPr>
          <a:xfrm>
            <a:off x="174172" y="1011600"/>
            <a:ext cx="8969828" cy="4131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ru-RU" sz="1600" dirty="0"/>
              <a:t>В журнал учёта инструктажей нужно вносить запись, что работник не прошел проверку знаний после инструктажа по ПБ, а также о прохождении обучения ответственным за инструктаж, который осваивает программы сам. </a:t>
            </a:r>
          </a:p>
          <a:p>
            <a:endParaRPr lang="ru-RU" sz="1600" dirty="0"/>
          </a:p>
          <a:p>
            <a:r>
              <a:rPr lang="ru-RU" sz="1600" dirty="0"/>
              <a:t> В трудовом договоре, особенно с </a:t>
            </a:r>
            <a:r>
              <a:rPr lang="ru-RU" sz="1600" dirty="0" err="1"/>
              <a:t>удалёнщиками</a:t>
            </a:r>
            <a:r>
              <a:rPr lang="ru-RU" sz="1600" dirty="0"/>
              <a:t>, надо будет предусмотреть возможность пройти теоретическую часть обучения по пожарке дистанционно. </a:t>
            </a:r>
          </a:p>
          <a:p>
            <a:endParaRPr lang="ru-RU" sz="1600" dirty="0"/>
          </a:p>
          <a:p>
            <a:r>
              <a:rPr lang="ru-RU" sz="1600" dirty="0"/>
              <a:t>Все, кто будет проводить противопожарные инструктажи, должны пройти обучение по всем необходимым программам до того, как приступят к исполнению обязанностей. Проверка знаний не нужна, но нужна соответствующая запись в журнале учёта противопожарных инструктажей. </a:t>
            </a:r>
          </a:p>
          <a:p>
            <a:endParaRPr lang="ru-RU" sz="1600" dirty="0"/>
          </a:p>
          <a:p>
            <a:r>
              <a:rPr lang="ru-RU" sz="1600" dirty="0"/>
              <a:t>Программа вводного инструктажа должны охватывать общие темы, а не специфику конкретного объекта защиты, в частности, действия в случае пожара и основы эвакуации. То есть разработать программу надо так, чтобы полученные знания были применимы к большинству объектов защиты. </a:t>
            </a:r>
          </a:p>
          <a:p>
            <a:endParaRPr lang="ru-RU" sz="1600" dirty="0"/>
          </a:p>
          <a:p>
            <a:r>
              <a:rPr lang="ru-RU" sz="1600" dirty="0"/>
              <a:t>Стажёры и практиканты должны проходить вводный противопожарный инструктаж. </a:t>
            </a:r>
          </a:p>
        </p:txBody>
      </p:sp>
    </p:spTree>
    <p:extLst>
      <p:ext uri="{BB962C8B-B14F-4D97-AF65-F5344CB8AC3E}">
        <p14:creationId xmlns:p14="http://schemas.microsoft.com/office/powerpoint/2010/main" xmlns="" val="1913757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DDDEB2-8ED8-2EE5-3A53-967D5B56D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xmlns="" id="{6BDB2757-C777-F2F5-AFE7-5144C59AF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xmlns="" id="{14CE28B7-4BDA-5631-A032-D8E96837BBB1}"/>
              </a:ext>
            </a:extLst>
          </p:cNvPr>
          <p:cNvSpPr txBox="1"/>
          <p:nvPr/>
        </p:nvSpPr>
        <p:spPr>
          <a:xfrm>
            <a:off x="1074056" y="457200"/>
            <a:ext cx="7474857" cy="51090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порядок обучения по пожарной безопасности </a:t>
            </a:r>
            <a:endParaRPr lang="en-US" sz="15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xmlns="" id="{C8F8D2A6-FC4A-18A1-D9FF-86F3E2715958}"/>
              </a:ext>
            </a:extLst>
          </p:cNvPr>
          <p:cNvSpPr txBox="1"/>
          <p:nvPr/>
        </p:nvSpPr>
        <p:spPr>
          <a:xfrm>
            <a:off x="1" y="968109"/>
            <a:ext cx="8969828" cy="462434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ru-RU" dirty="0"/>
              <a:t>Практическую часть инструктажей по ПБ можно объединять с тренировками по эвакуации. </a:t>
            </a:r>
          </a:p>
          <a:p>
            <a:r>
              <a:rPr lang="ru-RU" dirty="0"/>
              <a:t>Нужно применять новую форму журнала учёта инструктажей. Изменения в новой форме незначительные. Например, теперь надо сначала фиксировать, кто инструктировал, а потом — кого.</a:t>
            </a:r>
          </a:p>
          <a:p>
            <a:endParaRPr lang="ru-RU" dirty="0"/>
          </a:p>
          <a:p>
            <a:r>
              <a:rPr lang="ru-RU" dirty="0"/>
              <a:t>Решать, кто будет проводить инструктажи с работниками подрядной организации, которые прибыли на объект для выполнения работ, должен руководитель принимающей организации. </a:t>
            </a:r>
          </a:p>
          <a:p>
            <a:r>
              <a:rPr lang="ru-RU" dirty="0"/>
              <a:t>Провести инструктаж может, собственно, сам руководитель или ответственный за ПБ в компании, руководитель подрядной организации или ответственный за ПБ там. Кроме того, можно объединить вводный и первичный инструктаж. </a:t>
            </a:r>
          </a:p>
          <a:p>
            <a:r>
              <a:rPr lang="ru-RU" dirty="0"/>
              <a:t>Даже если обязанности по пожарке поручены отдельному сотруднику, кадровику всё равно нужно быть в курсе изменений. Кадровые документы, в том числе ЛНА, придется скорректировать.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432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914400"/>
            <a:ext cx="4572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 за внимание!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828800"/>
            <a:ext cx="4572000" cy="196925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 за внимание! В этой презентации мы рассмотрели актуальные изменения в правилах и требованиях по пожарной безопасности, охране труда и медицинскому обеспечению работников. Надеемся, что представленная информация будет полезна для вашей работы. </a:t>
            </a:r>
            <a:endParaRPr lang="ru-RU" sz="1200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endParaRPr lang="ru-RU" sz="1200" dirty="0">
              <a:solidFill>
                <a:srgbClr val="202020"/>
              </a:solidFill>
              <a:latin typeface="Arial" pitchFamily="34" charset="0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endParaRPr lang="ru-RU" sz="1200" dirty="0">
              <a:solidFill>
                <a:srgbClr val="202020"/>
              </a:solidFill>
              <a:latin typeface="Arial" pitchFamily="34" charset="0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endParaRPr lang="ru-RU" sz="1200" dirty="0">
              <a:solidFill>
                <a:srgbClr val="202020"/>
              </a:solidFill>
              <a:latin typeface="Arial" pitchFamily="34" charset="0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68A35B-B4DE-6EE9-7211-E3B1AB452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xmlns="" id="{ED690388-9C81-5FD0-4302-A2C12C6D2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xmlns="" id="{9A68C3C1-6D67-3770-964D-32ABE2818BA1}"/>
              </a:ext>
            </a:extLst>
          </p:cNvPr>
          <p:cNvSpPr txBox="1"/>
          <p:nvPr/>
        </p:nvSpPr>
        <p:spPr>
          <a:xfrm>
            <a:off x="228598" y="390157"/>
            <a:ext cx="8579757" cy="88075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b="1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</a:t>
            </a:r>
            <a:r>
              <a:rPr lang="en-US" sz="225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видов деятельности для </a:t>
            </a:r>
            <a:r>
              <a:rPr lang="en-US" sz="2250" b="1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страхования</a:t>
            </a:r>
            <a:r>
              <a:rPr lang="en-US" sz="225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250" b="1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b="1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</a:t>
            </a:r>
            <a:r>
              <a:rPr lang="en-US" sz="225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травматизму </a:t>
            </a:r>
            <a:endParaRPr lang="en-US" sz="1500" b="1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xmlns="" id="{75FCA1C9-8C60-9E3B-78EA-EB8A62AC6B5B}"/>
              </a:ext>
            </a:extLst>
          </p:cNvPr>
          <p:cNvSpPr txBox="1"/>
          <p:nvPr/>
        </p:nvSpPr>
        <p:spPr>
          <a:xfrm>
            <a:off x="228598" y="1391478"/>
            <a:ext cx="8146145" cy="30593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Постановлением Правительства от 23.05.2025 № 717 изменили правила отнесения видов экономической деятельности к классу профессионального риска. </a:t>
            </a:r>
            <a:endParaRPr lang="ru-RU" sz="1600" dirty="0">
              <a:solidFill>
                <a:srgbClr val="202020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Изменения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связаны с поправками, принятыми законом от 28.12.2024 № 529-ФЗ, которым поменяли правила подтверждения видов деятельности для страхования по травматизму. </a:t>
            </a:r>
            <a:endParaRPr lang="ru-RU" sz="1600" dirty="0">
              <a:solidFill>
                <a:srgbClr val="202020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Теперь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организациям необходимо будет учитывать новые правила при подаче документов для подтверждения своего класса профессионального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риска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ru-RU" sz="16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данные о видах деятельности компаний будет поступать из ЕГРЮЛ и ЕГРИП. Подобные изменения предусмотрели и в правила отнесения видов экономической деятельности к классу </a:t>
            </a:r>
            <a:r>
              <a:rPr lang="ru-RU" sz="1600" dirty="0" err="1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профриска</a:t>
            </a:r>
            <a:r>
              <a:rPr lang="ru-RU" sz="16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Теперь его также будут определять на основе данных о кодах ОКВЭД из ЕГРЮЛ и ЕГРИП.  </a:t>
            </a: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77816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327905"/>
            <a:ext cx="73152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правил по охране труда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98174" y="800470"/>
            <a:ext cx="8845826" cy="435619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2000"/>
              </a:lnSpc>
              <a:spcBef>
                <a:spcPts val="375"/>
              </a:spcBef>
            </a:pP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Приказом Минтруда от 29.04.2025 № 287н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продлили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действия некоторых ПОТ, которые истекают в 2025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году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Сроки разные — до 2027, 2031 или 2032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года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202020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1 сентября 2027 года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продлены ПОТ для следующих отраслей: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морские и речные порты;  лесозаготовительные и деревообрабатывающие производства; железнодорожный транспорт;  сельское хозяйство;  погрузочно-разгрузочные работы; автомобильный транспорт; объекты связи;  подразделения пожарной охраны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 До 1 сентября 2031 года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для следующих отраслей:</a:t>
            </a: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       - жилищно-коммунальное хозяйство;</a:t>
            </a: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       - легкая промышленность;</a:t>
            </a: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       - производство цемента;</a:t>
            </a: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       - работа на высоте;</a:t>
            </a: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       - строительство;</a:t>
            </a: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       - целлюлозно-бумажная и лесохимическая промышленности;</a:t>
            </a: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       - медицинские организации.</a:t>
            </a:r>
          </a:p>
          <a:p>
            <a:pPr fontAlgn="base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1 сентября 2032 года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продлены ПОТ для проведения работ в метрополитене </a:t>
            </a:r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20915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перечень медицинских противопоказаний для водителей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93372"/>
            <a:ext cx="5486400" cy="346607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en-US" sz="14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Распоряжением Правительства от 12.04.2025 № 892-р утвердили новые перечни медицинских противопоказаний и ограничений к управлению транспортами средствами. В частности, в список добавили «общие расстройства психологического развития», код МКБ-10 F84. </a:t>
            </a:r>
            <a:r>
              <a:rPr lang="ru-RU" sz="1400" dirty="0">
                <a:solidFill>
                  <a:srgbClr val="202020"/>
                </a:solidFill>
                <a:latin typeface="Arial" pitchFamily="34" charset="0"/>
                <a:cs typeface="Arial" pitchFamily="34" charset="-120"/>
              </a:rPr>
              <a:t>В него входят, в частности, детский аутизм и синдром Аспергера. Кроме этого, как и прежде, в перечне противопоказаний для управления ТС — эпилепсия, шизофрения и некоторые психиатрические заболевания, психические расстройства, аномалия цветового спектра.</a:t>
            </a: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endParaRPr lang="ru-RU" sz="1400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400" dirty="0" err="1">
                <a:solidFill>
                  <a:srgbClr val="202020"/>
                </a:solidFill>
                <a:latin typeface="Arial" pitchFamily="34" charset="0"/>
                <a:cs typeface="Arial" pitchFamily="34" charset="-120"/>
              </a:rPr>
              <a:t>Это</a:t>
            </a:r>
            <a:r>
              <a:rPr lang="en-US" sz="1400" dirty="0">
                <a:solidFill>
                  <a:srgbClr val="202020"/>
                </a:solidFill>
                <a:latin typeface="Arial" pitchFamily="34" charset="0"/>
                <a:cs typeface="Arial" pitchFamily="34" charset="-120"/>
              </a:rPr>
              <a:t> решение направлено на повышение безопасности дорожного движения и предотвращение возможных аварий, связанных с психологическими нарушениями водителей. Теперь при медицинском освидетельствовании особое внимание будет уделяться выявлению подобных расстройств.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740908"/>
            <a:ext cx="73152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перечень профзаболеваний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80526"/>
            <a:ext cx="7315200" cy="36712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just">
              <a:lnSpc>
                <a:spcPct val="92000"/>
              </a:lnSpc>
              <a:spcBef>
                <a:spcPts val="375"/>
              </a:spcBef>
            </a:pPr>
            <a:r>
              <a:rPr lang="en-US" sz="14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Приказом Минздрава от 21.03.2025 № 141н обновили перечень профессиональных заболеваний. Он будет действовать до 2031 года. </a:t>
            </a:r>
            <a:endParaRPr lang="ru-RU" sz="1400" dirty="0">
              <a:solidFill>
                <a:srgbClr val="202020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92000"/>
              </a:lnSpc>
              <a:spcBef>
                <a:spcPts val="375"/>
              </a:spcBef>
            </a:pPr>
            <a:r>
              <a:rPr lang="en-US" sz="14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Перечень</a:t>
            </a:r>
            <a:r>
              <a:rPr lang="en-US" sz="14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дополнили списком злокачественных новообразований, которые вызваны воздействием химических веществ, физических и биологических факторов. </a:t>
            </a:r>
            <a:endParaRPr lang="ru-RU" sz="1400" dirty="0">
              <a:solidFill>
                <a:srgbClr val="202020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92000"/>
              </a:lnSpc>
              <a:spcBef>
                <a:spcPts val="375"/>
              </a:spcBef>
            </a:pPr>
            <a:r>
              <a:rPr lang="ru-RU" sz="14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этого в список включили: смешанную бронхиальную астму (J45.8); хронический ларингит (J37.0) при нагрузке на </a:t>
            </a:r>
            <a:r>
              <a:rPr lang="ru-RU" sz="1400" dirty="0" err="1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голосоречевой</a:t>
            </a:r>
            <a:r>
              <a:rPr lang="ru-RU" sz="14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аппарат более 20 часов в неделю. </a:t>
            </a:r>
          </a:p>
          <a:p>
            <a:pPr algn="just">
              <a:lnSpc>
                <a:spcPct val="92000"/>
              </a:lnSpc>
              <a:spcBef>
                <a:spcPts val="375"/>
              </a:spcBef>
            </a:pPr>
            <a:r>
              <a:rPr lang="ru-RU" sz="14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Исключили из перечня прогрессирующую близорукость (Н52.1), связанную с напряжением зрения, биссиноз и профессиональную дискинезию.</a:t>
            </a:r>
          </a:p>
          <a:p>
            <a:pPr algn="just">
              <a:lnSpc>
                <a:spcPct val="92000"/>
              </a:lnSpc>
              <a:spcBef>
                <a:spcPts val="375"/>
              </a:spcBef>
            </a:pPr>
            <a:r>
              <a:rPr lang="ru-RU" sz="14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Уточнили формулировки, клинические проявления, коды по МКБ и производственные факторы, которые вызывают профессиональные заболевания.</a:t>
            </a:r>
          </a:p>
          <a:p>
            <a:pPr algn="just">
              <a:lnSpc>
                <a:spcPct val="92000"/>
              </a:lnSpc>
              <a:spcBef>
                <a:spcPts val="375"/>
              </a:spcBef>
            </a:pPr>
            <a:r>
              <a:rPr lang="ru-RU" sz="14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частности, добавили в список психические расстройства, вызванные </a:t>
            </a:r>
            <a:r>
              <a:rPr lang="ru-RU" sz="1400" dirty="0" err="1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профрисками</a:t>
            </a:r>
            <a:r>
              <a:rPr lang="ru-RU" sz="14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например эмоционально-лабильные расстройства и реакции на стресс, связанный с работой.</a:t>
            </a:r>
          </a:p>
          <a:p>
            <a:pPr algn="just">
              <a:lnSpc>
                <a:spcPct val="92000"/>
              </a:lnSpc>
              <a:spcBef>
                <a:spcPts val="375"/>
              </a:spcBef>
            </a:pPr>
            <a:r>
              <a:rPr lang="en-US" sz="1400" dirty="0" err="1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en-US" sz="14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перечень внесли уточнения по критериям диагностики и методам профилактики данных заболеваний</a:t>
            </a:r>
            <a:r>
              <a:rPr lang="en-US" sz="14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B019B2-C888-6ECD-7B70-B28B4BC9F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xmlns="" id="{67662A5A-E515-C3E2-073F-FA83EBE2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xmlns="" id="{558DE1A8-6A4F-06D7-2A02-7B8D02B3667B}"/>
              </a:ext>
            </a:extLst>
          </p:cNvPr>
          <p:cNvSpPr txBox="1"/>
          <p:nvPr/>
        </p:nvSpPr>
        <p:spPr>
          <a:xfrm>
            <a:off x="1625599" y="366126"/>
            <a:ext cx="7315200" cy="88075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2000"/>
              </a:lnSpc>
              <a:spcBef>
                <a:spcPts val="375"/>
              </a:spcBef>
            </a:pP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аккредитации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организаций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250" dirty="0">
              <a:solidFill>
                <a:srgbClr val="20202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lnSpc>
                <a:spcPct val="92000"/>
              </a:lnSpc>
              <a:spcBef>
                <a:spcPts val="375"/>
              </a:spcBef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</a:t>
            </a: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охраны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250" dirty="0" err="1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труда</a:t>
            </a: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xmlns="" id="{E837C0C8-6DF9-3D6D-C832-8EB8E5D51687}"/>
              </a:ext>
            </a:extLst>
          </p:cNvPr>
          <p:cNvSpPr txBox="1"/>
          <p:nvPr/>
        </p:nvSpPr>
        <p:spPr>
          <a:xfrm>
            <a:off x="914400" y="1280526"/>
            <a:ext cx="7315200" cy="3905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just">
              <a:lnSpc>
                <a:spcPct val="92000"/>
              </a:lnSpc>
              <a:spcBef>
                <a:spcPts val="375"/>
              </a:spcBef>
            </a:pPr>
            <a:r>
              <a:rPr lang="ru-RU" sz="14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773846-3505-EF09-90D9-442DE80682D4}"/>
              </a:ext>
            </a:extLst>
          </p:cNvPr>
          <p:cNvSpPr txBox="1"/>
          <p:nvPr/>
        </p:nvSpPr>
        <p:spPr>
          <a:xfrm>
            <a:off x="246743" y="1659758"/>
            <a:ext cx="8694056" cy="334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Постановлением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Правительства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от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18.04.2025 № 521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поменяли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правила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аккредитации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организаций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и ИП,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которые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оказывают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услуги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в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области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охраны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труда</a:t>
            </a: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202020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92000"/>
              </a:lnSpc>
              <a:spcBef>
                <a:spcPts val="375"/>
              </a:spcBef>
            </a:pPr>
            <a:r>
              <a:rPr lang="en-US" sz="16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изменения: </a:t>
            </a: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Подать заявление можно только через «Госуслуги» — документы на бумаге больше не принимают. Подписывать документы можно УКЭП или УНЭП, в зависимости от того, чья подпись. </a:t>
            </a: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Срок рассмотрения заявления — 15 рабочих дней (раньше было 25 дней). </a:t>
            </a: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Проверять сведения и вносить компанию в реестр будут в автоматическом режиме. </a:t>
            </a: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заявлению нужно будет прикладывать меньше документов. Например, теперь не нужен устав. </a:t>
            </a: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 уведомления о решениях, в том числе об отказе или возобновлении аккредитации, будут направлять через «Госуслуги». Реестр организаций, проводящих СОУТ, будут вести во ФГИС СОУТ.</a:t>
            </a:r>
          </a:p>
        </p:txBody>
      </p:sp>
    </p:spTree>
    <p:extLst>
      <p:ext uri="{BB962C8B-B14F-4D97-AF65-F5344CB8AC3E}">
        <p14:creationId xmlns:p14="http://schemas.microsoft.com/office/powerpoint/2010/main" xmlns="" val="213361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29408" y="437321"/>
            <a:ext cx="6810515" cy="51090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порядок экспертизы профпригодности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04077" y="1266779"/>
            <a:ext cx="8380265" cy="339323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ru-RU" sz="1600" dirty="0"/>
              <a:t>Приказом Минздрава от 25.03.2025 № 147н поменяют, в частности: Перечень документов, которые должен представить работник для проведения экспертизы на профпригодность. </a:t>
            </a:r>
          </a:p>
          <a:p>
            <a:r>
              <a:rPr lang="ru-RU" sz="1600" dirty="0"/>
              <a:t>Теперь нужно будет не только направление и медзаключение с удостоверением личности, но ещё и СНИЛС, номера полисов ОМС или ДМС. </a:t>
            </a:r>
          </a:p>
          <a:p>
            <a:r>
              <a:rPr lang="ru-RU" sz="1600" dirty="0"/>
              <a:t>В составе врачебной комиссии председателем сможет стать руководитель медорганизации, руководитель подразделения или заместители. </a:t>
            </a:r>
          </a:p>
          <a:p>
            <a:r>
              <a:rPr lang="ru-RU" sz="1600" dirty="0"/>
              <a:t>Это может быть только врач с высшим образованием по специальности «профпатология», который соответствует требованиям </a:t>
            </a:r>
            <a:r>
              <a:rPr lang="ru-RU" sz="1600" dirty="0" err="1"/>
              <a:t>профстандарта</a:t>
            </a:r>
            <a:r>
              <a:rPr lang="ru-RU" sz="1600" dirty="0"/>
              <a:t> «Врач-профпатолог». </a:t>
            </a:r>
          </a:p>
          <a:p>
            <a:r>
              <a:rPr lang="ru-RU" sz="1600" dirty="0"/>
              <a:t>Изменится форма заключения комиссии — в ней появится больше информации о работнике и работодателе. </a:t>
            </a:r>
          </a:p>
          <a:p>
            <a:r>
              <a:rPr lang="ru-RU" sz="1600" dirty="0"/>
              <a:t>Состав сведений документа сделают более подробным, например, комиссия обязана обосновать временную непригодность, а ещё указать её срок и описать рекомендации о дополнительных обследованиях.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6700" y="303182"/>
            <a:ext cx="9461500" cy="82945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медзаключений по несчастным случаям на производстве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66700" y="1097419"/>
            <a:ext cx="7696200" cy="379334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r>
              <a:rPr lang="ru-RU" dirty="0"/>
              <a:t>Приказом Минздрава от 11.04.2025 № 196н обновили формы медицинских заключений, которые оформляют при несчастных случаях на производстве:</a:t>
            </a:r>
          </a:p>
          <a:p>
            <a:endParaRPr lang="ru-RU" dirty="0"/>
          </a:p>
          <a:p>
            <a:r>
              <a:rPr lang="ru-RU" dirty="0"/>
              <a:t>315-1/у — заключение о характере и степени тяжести повреждений (заменит 315/у); </a:t>
            </a:r>
          </a:p>
          <a:p>
            <a:endParaRPr lang="ru-RU" dirty="0"/>
          </a:p>
          <a:p>
            <a:r>
              <a:rPr lang="ru-RU" dirty="0"/>
              <a:t>316-1/у — заключение об установлении заключительного диагноза (заменит 316/у). </a:t>
            </a:r>
          </a:p>
          <a:p>
            <a:endParaRPr lang="ru-RU" dirty="0"/>
          </a:p>
          <a:p>
            <a:r>
              <a:rPr lang="ru-RU" dirty="0"/>
              <a:t>Форма 315-1/у не изменилась, а в бланке 316-1/у исключили строку о последствиях несчастного случая. </a:t>
            </a:r>
          </a:p>
          <a:p>
            <a:endParaRPr lang="ru-RU" dirty="0"/>
          </a:p>
          <a:p>
            <a:r>
              <a:rPr lang="ru-RU" dirty="0"/>
              <a:t>Кроме того, документ не предусматривает подпись лечащего врача.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14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914400"/>
            <a:ext cx="4572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порядок экспертизы временной нетрудоспособности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828800"/>
            <a:ext cx="5156200" cy="244496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en-US" sz="14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Минздрав приказом от 11.04.2025 № 195н обновил порядок проведения экспертизы временной нетрудоспособности. </a:t>
            </a:r>
            <a:endParaRPr lang="ru-RU" sz="1400" dirty="0">
              <a:solidFill>
                <a:srgbClr val="202020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en-US" sz="1400" dirty="0" err="1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Новый</a:t>
            </a:r>
            <a:r>
              <a:rPr lang="en-US" sz="1400" dirty="0">
                <a:solidFill>
                  <a:srgbClr val="20202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порядок почти полностью дублирует предыдущий. </a:t>
            </a:r>
            <a:endParaRPr lang="ru-RU" sz="1400" dirty="0">
              <a:solidFill>
                <a:srgbClr val="202020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Одно из немногих значимых новшеств — листки нетрудоспособности можно выдавать в электронном виде. </a:t>
            </a: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Напомним, что изначально в проекте хотели установить, что работника, который за полгода уходил на больничный больше 4 раз, надо направлять на врачебную комиссию. </a:t>
            </a:r>
          </a:p>
          <a:p>
            <a:pPr>
              <a:lnSpc>
                <a:spcPct val="92000"/>
              </a:lnSpc>
              <a:spcBef>
                <a:spcPts val="375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итогу это правило из финальной версии закона убрали.</a:t>
            </a:r>
          </a:p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1921</Words>
  <Application>Microsoft Office PowerPoint</Application>
  <PresentationFormat>Экран (16:9)</PresentationFormat>
  <Paragraphs>165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ermakova</cp:lastModifiedBy>
  <cp:revision>5</cp:revision>
  <dcterms:created xsi:type="dcterms:W3CDTF">2025-08-27T09:45:33Z</dcterms:created>
  <dcterms:modified xsi:type="dcterms:W3CDTF">2025-09-18T07:37:40Z</dcterms:modified>
</cp:coreProperties>
</file>